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29"/>
  </p:notesMasterIdLst>
  <p:sldIdLst>
    <p:sldId id="293" r:id="rId2"/>
    <p:sldId id="256" r:id="rId3"/>
    <p:sldId id="260" r:id="rId4"/>
    <p:sldId id="284" r:id="rId5"/>
    <p:sldId id="285" r:id="rId6"/>
    <p:sldId id="286" r:id="rId7"/>
    <p:sldId id="257" r:id="rId8"/>
    <p:sldId id="258" r:id="rId9"/>
    <p:sldId id="278" r:id="rId10"/>
    <p:sldId id="279" r:id="rId11"/>
    <p:sldId id="280" r:id="rId12"/>
    <p:sldId id="261" r:id="rId13"/>
    <p:sldId id="259" r:id="rId14"/>
    <p:sldId id="272" r:id="rId15"/>
    <p:sldId id="281" r:id="rId16"/>
    <p:sldId id="282" r:id="rId17"/>
    <p:sldId id="283" r:id="rId18"/>
    <p:sldId id="294" r:id="rId19"/>
    <p:sldId id="295" r:id="rId20"/>
    <p:sldId id="296" r:id="rId21"/>
    <p:sldId id="273" r:id="rId22"/>
    <p:sldId id="274" r:id="rId23"/>
    <p:sldId id="277" r:id="rId24"/>
    <p:sldId id="276" r:id="rId25"/>
    <p:sldId id="297" r:id="rId26"/>
    <p:sldId id="298" r:id="rId27"/>
    <p:sldId id="27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92"/>
    <p:restoredTop sz="94694"/>
  </p:normalViewPr>
  <p:slideViewPr>
    <p:cSldViewPr snapToGrid="0" snapToObjects="1">
      <p:cViewPr varScale="1">
        <p:scale>
          <a:sx n="127" d="100"/>
          <a:sy n="127" d="100"/>
        </p:scale>
        <p:origin x="4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8/13/20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3B36-DC55-224D-A836-9C210B16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B909F-5552-2443-A28C-E95ED2272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F6AD-7F8E-5D40-B13D-5AB84333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77E3-780E-5545-BC41-76A138B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2956-6D68-3645-9EDF-7740C660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E0C-C8EB-2B44-90EE-0DD1D3D2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9F919-46D4-F844-AEC2-1A3B87F77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E20A3-33D2-3044-B263-742E7656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22879-F82A-CC4F-A497-F9DC08E8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86DB-F213-F74D-997F-BDD9F1AF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511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D6EBF-737B-474D-960D-24469E26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AB67-CCDB-604D-B726-E572D4205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4505-19EB-3244-8666-721A95358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609D5-A073-C94F-ABC6-BAD2294F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85CC-39F6-3745-BF4E-49DB3EFD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969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9D67-FB53-1741-955A-93F3E106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E0F5B-C08D-554E-93D1-7E89509F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815D-38C6-5B4A-B5C9-4D0768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D4BC-DE14-A446-BA9B-DC7A5C39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6653-A1CC-804A-90E1-68BB545C8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34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C23A-BBDC-7545-91CB-F11D44FC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3378-2DA6-784A-8960-EEA21F7F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25B53-7E67-E945-A46B-20CFD70A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FFC1-CAE4-E844-93C9-E02F8E62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A3FF-3A4F-3640-9811-BC8A0254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34242-6753-4E43-9BB1-76833CE1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4CAAB-66E2-9D4E-AFB0-6601A03A2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3BE6E-5771-8F45-AAA6-231695FE5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0AC9-4666-DA4E-AA25-8894EE4A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932A1-1F73-A44E-AD29-700B3AAC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23B2D-89A9-0941-8D13-32FCF0FE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397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192D-9891-8641-AC50-6812AD32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B08D-7AAD-9945-B5B1-4063BDAF8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3527E-0808-DF49-A133-DF57B4EC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763-C884-E849-815E-114C367C2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2A15B8-CF63-034A-862E-B6F257122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22FB0-5ADC-B445-B777-DE2B2B17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AEC2-86F0-BE4B-917B-E9AA5CEF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C91-F867-2F43-87CC-CC978493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0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5258-5894-9E4B-B503-8553F8AD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A212D-2207-2F41-81F3-8B11DE5B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9EE0-DE98-5244-8BBA-390F0B5E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BEAD-2EA1-2346-91C0-6D0BB8A7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6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1F2F1-F928-A444-858C-64CFF553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99871-489F-B545-9F6A-0D9FDBD2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E939F-5489-0E4C-97AE-079A146A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BE5-9CB6-894D-B2F6-3CE456B6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A1872-661C-6B4C-8381-28C6EBD5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4260-523A-1A43-8115-ABF83E6AD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807C2-A045-9747-A7CD-8F0BAF787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4AB8C-2E45-924E-8AD3-F2189D7D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D6801-762C-B54B-AE32-88BD5B6A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0168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B8F-44E4-4D41-9A2D-EA919F53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2D7FEA-A52D-AF4D-B0AC-CECD7D944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50E22-D15A-7142-B04B-FED921C1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B692B-5995-ED44-B5EC-544BCB0B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AA90-C5A3-334E-B452-CB5595A3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99F27-DBFA-1342-852C-4AE390B2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7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76AEE-BB6A-4541-B8A9-EF264B48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4B29E-D02D-254A-9137-997FD923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A213-A2FC-404B-8102-987F46C4F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A7445-9B2F-B749-8691-F27CE72F7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5318-7AD4-F84E-8E9C-4F43E38A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EAFB5-5ABE-1E47-87CA-5332E3BE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ED9C9-7C52-A64A-AEDC-0BBED7BDD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sessions will be recorded</a:t>
            </a:r>
          </a:p>
          <a:p>
            <a:r>
              <a:rPr lang="en-US" dirty="0"/>
              <a:t>Every </a:t>
            </a:r>
            <a:r>
              <a:rPr lang="en-US" b="1" dirty="0"/>
              <a:t>Saturday</a:t>
            </a:r>
            <a:r>
              <a:rPr lang="en-US" dirty="0"/>
              <a:t> at </a:t>
            </a:r>
            <a:r>
              <a:rPr lang="en-US" b="1" dirty="0"/>
              <a:t>14:00 GMT </a:t>
            </a:r>
            <a:r>
              <a:rPr lang="en-US" dirty="0"/>
              <a:t>until we complete the </a:t>
            </a:r>
            <a:r>
              <a:rPr lang="en-US" i="1" dirty="0"/>
              <a:t>fundamentals</a:t>
            </a:r>
          </a:p>
          <a:p>
            <a:r>
              <a:rPr lang="en-US" dirty="0"/>
              <a:t>Learning is the sole purpose</a:t>
            </a:r>
          </a:p>
          <a:p>
            <a:r>
              <a:rPr lang="en-US" dirty="0"/>
              <a:t>Ask questions</a:t>
            </a:r>
          </a:p>
          <a:p>
            <a:r>
              <a:rPr lang="en-US" dirty="0"/>
              <a:t>Get into programming mindset</a:t>
            </a:r>
          </a:p>
        </p:txBody>
      </p:sp>
    </p:spTree>
    <p:extLst>
      <p:ext uri="{BB962C8B-B14F-4D97-AF65-F5344CB8AC3E}">
        <p14:creationId xmlns:p14="http://schemas.microsoft.com/office/powerpoint/2010/main" val="10981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D426-A473-7C42-B98A-FC7FF85A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versus </a:t>
            </a:r>
            <a:r>
              <a:rPr lang="en-US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7876E-BCF9-5745-91A1-E76D2FE77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reference </a:t>
            </a:r>
            <a:r>
              <a:rPr lang="en-US" sz="2000" i="1" dirty="0"/>
              <a:t>to</a:t>
            </a:r>
            <a:r>
              <a:rPr lang="en-US" sz="2000" dirty="0"/>
              <a:t> some data is directly </a:t>
            </a:r>
            <a:r>
              <a:rPr lang="en-US" sz="2000" i="1" dirty="0"/>
              <a:t>pointing</a:t>
            </a:r>
            <a:r>
              <a:rPr lang="en-US" sz="2000" dirty="0"/>
              <a:t> to original data and hence, any changes made to a reference </a:t>
            </a:r>
            <a:r>
              <a:rPr lang="en-US" sz="2000" i="1" dirty="0"/>
              <a:t>may</a:t>
            </a:r>
            <a:r>
              <a:rPr lang="en-US" sz="2000" dirty="0"/>
              <a:t> also change the original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list = [46, 21]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reference: list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reference[0]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23, 23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2A17FA-8A9F-CD44-9662-C79A6BBB4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318299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46, 21</a:t>
                      </a:r>
                    </a:p>
                    <a:p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23, 21</a:t>
                      </a:r>
                    </a:p>
                    <a:p>
                      <a:pPr algn="ctr"/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85CB2C-41FB-1746-8E3B-72256F2A1D9E}"/>
              </a:ext>
            </a:extLst>
          </p:cNvPr>
          <p:cNvCxnSpPr>
            <a:cxnSpLocks/>
          </p:cNvCxnSpPr>
          <p:nvPr/>
        </p:nvCxnSpPr>
        <p:spPr>
          <a:xfrm flipV="1">
            <a:off x="10250905" y="3734602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9F3B5D-EC0C-DF44-A1DE-0A4C574274B7}"/>
              </a:ext>
            </a:extLst>
          </p:cNvPr>
          <p:cNvCxnSpPr>
            <a:cxnSpLocks/>
          </p:cNvCxnSpPr>
          <p:nvPr/>
        </p:nvCxnSpPr>
        <p:spPr>
          <a:xfrm flipV="1">
            <a:off x="10250904" y="4392704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10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A6E0-30A8-1C44-8EDD-542993BE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C9C-1EBD-B64A-98A5-41E4857D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reference to original data can be mutable or immutable depending on the mutability of the original data</a:t>
            </a:r>
          </a:p>
          <a:p>
            <a:endParaRPr lang="en-US" dirty="0"/>
          </a:p>
          <a:p>
            <a:r>
              <a:rPr lang="en-US" dirty="0"/>
              <a:t>Is </a:t>
            </a:r>
            <a:r>
              <a:rPr lang="en-US" b="1" dirty="0"/>
              <a:t>str</a:t>
            </a:r>
            <a:r>
              <a:rPr lang="en-US" dirty="0"/>
              <a:t> mutable ?</a:t>
            </a:r>
          </a:p>
          <a:p>
            <a:r>
              <a:rPr lang="en-US" dirty="0"/>
              <a:t>No</a:t>
            </a:r>
          </a:p>
          <a:p>
            <a:endParaRPr lang="en-US" dirty="0"/>
          </a:p>
          <a:p>
            <a:r>
              <a:rPr lang="en-US" dirty="0"/>
              <a:t>Is a reference to str (</a:t>
            </a:r>
            <a:r>
              <a:rPr lang="en-US" dirty="0" err="1"/>
              <a:t>str.index</a:t>
            </a:r>
            <a:r>
              <a:rPr lang="en-US" dirty="0"/>
              <a:t>()) mutable ?</a:t>
            </a:r>
          </a:p>
          <a:p>
            <a:r>
              <a:rPr lang="en-US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6305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840976" cy="37563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</a:p>
          <a:p>
            <a:endParaRPr lang="en-US" dirty="0"/>
          </a:p>
          <a:p>
            <a:r>
              <a:rPr lang="en-US" dirty="0">
                <a:solidFill>
                  <a:srgbClr val="D06A22"/>
                </a:solidFill>
              </a:rPr>
              <a:t># Remember </a:t>
            </a:r>
            <a:r>
              <a:rPr lang="en-US" b="1" dirty="0">
                <a:solidFill>
                  <a:srgbClr val="D06A22"/>
                </a:solidFill>
              </a:rPr>
              <a:t>control-flow </a:t>
            </a:r>
            <a:r>
              <a:rPr lang="en-US" dirty="0">
                <a:solidFill>
                  <a:srgbClr val="D06A22"/>
                </a:solidFill>
              </a:rPr>
              <a:t>from</a:t>
            </a:r>
            <a:r>
              <a:rPr lang="en-US" b="1" dirty="0">
                <a:solidFill>
                  <a:srgbClr val="D06A22"/>
                </a:solidFill>
              </a:rPr>
              <a:t> conditional statements</a:t>
            </a:r>
            <a:r>
              <a:rPr lang="en-US" dirty="0">
                <a:solidFill>
                  <a:srgbClr val="D06A22"/>
                </a:solidFill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15D3-9C7A-EF40-B835-5815A7D2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55F67-FBDC-FA49-9A1C-AB9045CE4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24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24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</p:txBody>
      </p:sp>
    </p:spTree>
    <p:extLst>
      <p:ext uri="{BB962C8B-B14F-4D97-AF65-F5344CB8AC3E}">
        <p14:creationId xmlns:p14="http://schemas.microsoft.com/office/powerpoint/2010/main" val="320231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BCD7-62C0-EF48-AD4A-FC8097AA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C27-94F5-9F4D-972A-50CB7DE4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breaking user expectations! Passing float to int</a:t>
            </a:r>
          </a:p>
        </p:txBody>
      </p:sp>
    </p:spTree>
    <p:extLst>
      <p:ext uri="{BB962C8B-B14F-4D97-AF65-F5344CB8AC3E}">
        <p14:creationId xmlns:p14="http://schemas.microsoft.com/office/powerpoint/2010/main" val="247126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2E97-EAC4-0840-A6C9-D4F155D75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0EA4D-AB20-494F-BAEF-F4E8BF193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3193961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6451-77E7-7E42-816D-397B70CE7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176" y="484094"/>
            <a:ext cx="10636624" cy="56928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Positional arguments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concat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(s1: str, s2: str) -&gt; str: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return “”.join([s1, s2])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concat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(“I will”, ”learn))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 will learn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Named or Keyword arguments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def conjoin(*strings, wrap="|",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=" ") -&gt; str: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= list(strings)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args.insert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(0, wrap)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args.insert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), wrap)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return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sep.join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print(conjoin("I", "will", "learn",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="-")) </a:t>
            </a:r>
            <a:r>
              <a:rPr lang="en-GB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|-I-will-learn-|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If you want to understand the details of how this works, wait for a few sessions</a:t>
            </a:r>
          </a:p>
        </p:txBody>
      </p:sp>
    </p:spTree>
    <p:extLst>
      <p:ext uri="{BB962C8B-B14F-4D97-AF65-F5344CB8AC3E}">
        <p14:creationId xmlns:p14="http://schemas.microsoft.com/office/powerpoint/2010/main" val="107454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6985-B1B8-4A45-B9C1-3DA3B27E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 in Python is an </a:t>
            </a:r>
            <a:r>
              <a:rPr lang="en-US" b="1" dirty="0"/>
              <a:t>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6E2E6-AF96-D448-9F57-42F424812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Unique address</a:t>
            </a:r>
          </a:p>
          <a:p>
            <a:r>
              <a:rPr lang="en-US" dirty="0"/>
              <a:t>Dedicated space in memory</a:t>
            </a:r>
          </a:p>
          <a:p>
            <a:r>
              <a:rPr lang="en-US" dirty="0"/>
              <a:t>Has properties that can be accessed</a:t>
            </a:r>
          </a:p>
          <a:p>
            <a:r>
              <a:rPr lang="en-US" dirty="0"/>
              <a:t>Has some operations that can be invoked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func</a:t>
            </a:r>
            <a:r>
              <a:rPr lang="en-US" dirty="0"/>
              <a:t>() -&gt; str:</a:t>
            </a:r>
          </a:p>
          <a:p>
            <a:pPr marL="0" indent="0">
              <a:buNone/>
            </a:pPr>
            <a:r>
              <a:rPr lang="en-US" dirty="0"/>
              <a:t>	return “I am </a:t>
            </a:r>
            <a:r>
              <a:rPr lang="en-US" dirty="0" err="1"/>
              <a:t>func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Q. If a function </a:t>
            </a:r>
            <a:r>
              <a:rPr lang="en-US" b="1" dirty="0" err="1"/>
              <a:t>func</a:t>
            </a:r>
            <a:r>
              <a:rPr lang="en-US" dirty="0"/>
              <a:t> is an object, then what is its operation ?</a:t>
            </a:r>
          </a:p>
          <a:p>
            <a:pPr marL="0" indent="0">
              <a:buNone/>
            </a:pPr>
            <a:r>
              <a:rPr lang="en-US" dirty="0"/>
              <a:t>A. </a:t>
            </a:r>
            <a:r>
              <a:rPr lang="en-US" dirty="0" err="1"/>
              <a:t>func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0170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2">
                    <a:lumMod val="75000"/>
                  </a:schemeClr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cap="none" dirty="0">
                <a:solidFill>
                  <a:schemeClr val="bg2">
                    <a:lumMod val="75000"/>
                  </a:schemeClr>
                </a:solidFill>
              </a:rPr>
              <a:t>Session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#5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Mutability, Function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299DC-3DEB-AD4E-842E-283DAE22F4A5}"/>
              </a:ext>
            </a:extLst>
          </p:cNvPr>
          <p:cNvSpPr/>
          <p:nvPr/>
        </p:nvSpPr>
        <p:spPr>
          <a:xfrm>
            <a:off x="3660878" y="3244334"/>
            <a:ext cx="4870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</p:txBody>
      </p: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7030E-73DA-8E4C-B0E3-41B74D608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function on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B8C58-2E31-7741-BCF0-090B90C4F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function()	</a:t>
            </a: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Free function</a:t>
            </a:r>
          </a:p>
          <a:p>
            <a:pPr marL="0" indent="0">
              <a:buNone/>
            </a:pP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object.function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	</a:t>
            </a: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Function called on an object</a:t>
            </a:r>
          </a:p>
          <a:p>
            <a:pPr marL="0" indent="0">
              <a:buNone/>
            </a:pP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“”.join([])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“”.lower()</a:t>
            </a:r>
          </a:p>
        </p:txBody>
      </p:sp>
    </p:spTree>
    <p:extLst>
      <p:ext uri="{BB962C8B-B14F-4D97-AF65-F5344CB8AC3E}">
        <p14:creationId xmlns:p14="http://schemas.microsoft.com/office/powerpoint/2010/main" val="60351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Passing float to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2011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167951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4" y="3435042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6C7D-ABAC-EA4D-8895-1CBFA6AD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9BACD-31AB-0D49-B69C-0D3BE506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9" y="1690688"/>
            <a:ext cx="11079394" cy="4905321"/>
          </a:xfrm>
        </p:spPr>
        <p:txBody>
          <a:bodyPr>
            <a:normAutofit/>
          </a:bodyPr>
          <a:lstStyle/>
          <a:p>
            <a:r>
              <a:rPr lang="en-US" dirty="0"/>
              <a:t>A function argument </a:t>
            </a:r>
            <a:r>
              <a:rPr lang="en-US" b="1" dirty="0"/>
              <a:t>need not</a:t>
            </a:r>
            <a:r>
              <a:rPr lang="en-US" dirty="0"/>
              <a:t> be </a:t>
            </a:r>
            <a:r>
              <a:rPr lang="en-US" i="1" dirty="0"/>
              <a:t>fixed</a:t>
            </a:r>
            <a:r>
              <a:rPr lang="en-US" dirty="0"/>
              <a:t> to a specific type</a:t>
            </a:r>
          </a:p>
          <a:p>
            <a:r>
              <a:rPr lang="en-US" dirty="0"/>
              <a:t>In Python, all data, including, the function arguments are </a:t>
            </a:r>
            <a:r>
              <a:rPr lang="en-US" i="1" dirty="0"/>
              <a:t>dynamically typed</a:t>
            </a:r>
            <a:r>
              <a:rPr lang="en-US" dirty="0"/>
              <a:t> i.e. the type of that data is fixed at run-time</a:t>
            </a:r>
          </a:p>
          <a:p>
            <a:r>
              <a:rPr lang="en-US" dirty="0"/>
              <a:t>This greatly helps in </a:t>
            </a:r>
            <a:r>
              <a:rPr lang="en-US" b="1" dirty="0"/>
              <a:t>decreasing</a:t>
            </a:r>
            <a:r>
              <a:rPr lang="en-US" dirty="0"/>
              <a:t> </a:t>
            </a:r>
            <a:r>
              <a:rPr lang="en-US" i="1" dirty="0"/>
              <a:t>static coupling  </a:t>
            </a:r>
            <a:r>
              <a:rPr lang="en-US" dirty="0"/>
              <a:t>between types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def print_first(arg): </a:t>
            </a:r>
            <a:r>
              <a:rPr lang="en-US" sz="1600" i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arg can be any type if it supports len() and [ ] operation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len(arg) &gt;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print(arg[0])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print(“{} is empty”.format(arg))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print_first(“Snake”)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print_first([3.14, “pi”, 777])</a:t>
            </a:r>
          </a:p>
        </p:txBody>
      </p:sp>
    </p:spTree>
    <p:extLst>
      <p:ext uri="{BB962C8B-B14F-4D97-AF65-F5344CB8AC3E}">
        <p14:creationId xmlns:p14="http://schemas.microsoft.com/office/powerpoint/2010/main" val="3226444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55834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982912"/>
            <a:ext cx="9792208" cy="4314521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pPr lvl="1"/>
            <a:r>
              <a:rPr lang="en-US" sz="1600" dirty="0"/>
              <a:t>The </a:t>
            </a:r>
            <a:r>
              <a:rPr lang="en-US" sz="1600" b="1" dirty="0"/>
              <a:t>function-object(s) </a:t>
            </a:r>
            <a:r>
              <a:rPr lang="en-US" sz="1600" dirty="0"/>
              <a:t>are still different !</a:t>
            </a:r>
            <a:endParaRPr lang="en-US" sz="16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2000" dirty="0"/>
              <a:t>It is a natural style of programming to solve certain problems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pPr lvl="1"/>
            <a:endParaRPr lang="en-US" sz="20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DFD90-1A40-184D-915E-D417EC95D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 is a function that adds all positive integers up to and including a given integer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3FB6A-16C0-7A41-8689-1E3DDFC5B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(n: int):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n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 – 1) </a:t>
            </a: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Notice n - 1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(5)	# n = 5 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 +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(5 – 1)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 + 4 +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 – 1)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 + 4 + 3 +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(3 – 1)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 + 4 + 3 + 2 +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(2 – 1)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417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57F658-3517-E540-8943-70DE311BE40B}"/>
              </a:ext>
            </a:extLst>
          </p:cNvPr>
          <p:cNvSpPr txBox="1"/>
          <p:nvPr/>
        </p:nvSpPr>
        <p:spPr>
          <a:xfrm>
            <a:off x="1979875" y="51683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(5)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EA980A-5067-7F46-BB96-4F01E18CE228}"/>
              </a:ext>
            </a:extLst>
          </p:cNvPr>
          <p:cNvSpPr txBox="1"/>
          <p:nvPr/>
        </p:nvSpPr>
        <p:spPr>
          <a:xfrm>
            <a:off x="1979875" y="584553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sum_n(5)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051582-17BB-AD41-B925-5BDE8755896B}"/>
              </a:ext>
            </a:extLst>
          </p:cNvPr>
          <p:cNvSpPr txBox="1"/>
          <p:nvPr/>
        </p:nvSpPr>
        <p:spPr>
          <a:xfrm>
            <a:off x="3177639" y="1082703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F83C4-8368-C54C-8E87-1BBA780C30FE}"/>
              </a:ext>
            </a:extLst>
          </p:cNvPr>
          <p:cNvSpPr txBox="1"/>
          <p:nvPr/>
        </p:nvSpPr>
        <p:spPr>
          <a:xfrm>
            <a:off x="3177639" y="539709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sum_n(4)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D99B80-AD38-6C4A-BFA3-2CDB105432AD}"/>
              </a:ext>
            </a:extLst>
          </p:cNvPr>
          <p:cNvSpPr txBox="1"/>
          <p:nvPr/>
        </p:nvSpPr>
        <p:spPr>
          <a:xfrm>
            <a:off x="4375403" y="145203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D2D69-AB9B-F24E-B7F3-4587B5157E98}"/>
              </a:ext>
            </a:extLst>
          </p:cNvPr>
          <p:cNvSpPr txBox="1"/>
          <p:nvPr/>
        </p:nvSpPr>
        <p:spPr>
          <a:xfrm>
            <a:off x="4375402" y="503663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sum_n(3)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FC8E9-5DA1-5645-8E62-B60BCD249F26}"/>
              </a:ext>
            </a:extLst>
          </p:cNvPr>
          <p:cNvSpPr txBox="1"/>
          <p:nvPr/>
        </p:nvSpPr>
        <p:spPr>
          <a:xfrm>
            <a:off x="5661957" y="1821366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744987-B0DF-A346-BBB5-C7DD32E0CDDA}"/>
              </a:ext>
            </a:extLst>
          </p:cNvPr>
          <p:cNvSpPr txBox="1"/>
          <p:nvPr/>
        </p:nvSpPr>
        <p:spPr>
          <a:xfrm>
            <a:off x="5661957" y="466730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sum_n(2)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5AAACF-F4FD-3A4D-9A9A-141324C3818D}"/>
              </a:ext>
            </a:extLst>
          </p:cNvPr>
          <p:cNvSpPr txBox="1"/>
          <p:nvPr/>
        </p:nvSpPr>
        <p:spPr>
          <a:xfrm>
            <a:off x="6859721" y="226796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D0A453-F8AD-FC4D-A9C8-210F05D3C327}"/>
              </a:ext>
            </a:extLst>
          </p:cNvPr>
          <p:cNvSpPr txBox="1"/>
          <p:nvPr/>
        </p:nvSpPr>
        <p:spPr>
          <a:xfrm>
            <a:off x="6859721" y="429797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sum_n(1)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E9D2CF-EFD1-8246-8248-ADF95024DA38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2578757" y="886167"/>
            <a:ext cx="0" cy="4959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A8BF5D2-0AA2-0B49-86BF-784FAA9F3C8D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76521" y="1452035"/>
            <a:ext cx="0" cy="39450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9C1C11-C20B-7046-B510-17EAE7F87BA7}"/>
              </a:ext>
            </a:extLst>
          </p:cNvPr>
          <p:cNvCxnSpPr>
            <a:stCxn id="8" idx="2"/>
            <a:endCxn id="9" idx="0"/>
          </p:cNvCxnSpPr>
          <p:nvPr/>
        </p:nvCxnSpPr>
        <p:spPr>
          <a:xfrm flipH="1">
            <a:off x="4974284" y="1821367"/>
            <a:ext cx="1" cy="32152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DBD9590-2A2D-EE4F-BBCF-FEC776B62E6E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6260839" y="2190698"/>
            <a:ext cx="0" cy="2476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F48D32D-F02F-6845-81FB-DFD20FF49F29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7458603" y="2637296"/>
            <a:ext cx="0" cy="1660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3FF306E-4E21-1140-B838-6897D88E9CF8}"/>
              </a:ext>
            </a:extLst>
          </p:cNvPr>
          <p:cNvSpPr txBox="1"/>
          <p:nvPr/>
        </p:nvSpPr>
        <p:spPr>
          <a:xfrm>
            <a:off x="8301162" y="2904185"/>
            <a:ext cx="20848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Lifetime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Scope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Memory occupation</a:t>
            </a:r>
          </a:p>
        </p:txBody>
      </p:sp>
    </p:spTree>
    <p:extLst>
      <p:ext uri="{BB962C8B-B14F-4D97-AF65-F5344CB8AC3E}">
        <p14:creationId xmlns:p14="http://schemas.microsoft.com/office/powerpoint/2010/main" val="1461439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183" y="2290720"/>
            <a:ext cx="9854537" cy="4070323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800" dirty="0">
                <a:solidFill>
                  <a:schemeClr val="tx2">
                    <a:lumMod val="75000"/>
                  </a:schemeClr>
                </a:solidFill>
              </a:rPr>
              <a:t>A function to calculate sum of odd number</a:t>
            </a:r>
            <a:r>
              <a:rPr lang="en-US" sz="1800" dirty="0"/>
              <a:t>s below N</a:t>
            </a:r>
          </a:p>
          <a:p>
            <a:r>
              <a:rPr lang="en-US" sz="1800" dirty="0"/>
              <a:t>A function to print N-pyramid for each N (N is an integer, greater than 0). For N = 7,</a:t>
            </a:r>
          </a:p>
          <a:p>
            <a:pPr marL="0" indent="0">
              <a:buNone/>
            </a:pPr>
            <a:r>
              <a:rPr lang="en-US" sz="1400" dirty="0"/>
              <a:t>7 </a:t>
            </a:r>
          </a:p>
          <a:p>
            <a:pPr marL="0" indent="0">
              <a:buNone/>
            </a:pPr>
            <a:r>
              <a:rPr lang="en-US" sz="1400" dirty="0"/>
              <a:t>6 7 </a:t>
            </a:r>
          </a:p>
          <a:p>
            <a:pPr marL="0" indent="0">
              <a:buNone/>
            </a:pPr>
            <a:r>
              <a:rPr lang="en-US" sz="1400" dirty="0"/>
              <a:t>5 6 7 </a:t>
            </a:r>
          </a:p>
          <a:p>
            <a:pPr marL="0" indent="0">
              <a:buNone/>
            </a:pPr>
            <a:r>
              <a:rPr lang="en-US" sz="1400" dirty="0"/>
              <a:t>4 5 6 7 </a:t>
            </a:r>
          </a:p>
          <a:p>
            <a:pPr marL="0" indent="0">
              <a:buNone/>
            </a:pPr>
            <a:r>
              <a:rPr lang="en-US" sz="1400" dirty="0"/>
              <a:t>3 4 5 6 7 </a:t>
            </a:r>
          </a:p>
          <a:p>
            <a:pPr marL="0" indent="0">
              <a:buNone/>
            </a:pPr>
            <a:r>
              <a:rPr lang="en-US" sz="1400" dirty="0"/>
              <a:t>2 3 4 5 6 7 </a:t>
            </a:r>
          </a:p>
          <a:p>
            <a:pPr marL="0" indent="0">
              <a:buNone/>
            </a:pPr>
            <a:r>
              <a:rPr lang="en-US" sz="1400" dirty="0"/>
              <a:t>1 2 3 4 5 6 7 </a:t>
            </a:r>
          </a:p>
          <a:p>
            <a:pPr marL="0" indent="0">
              <a:buNone/>
            </a:pPr>
            <a:endParaRPr lang="en-US" sz="18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Constants, Variables and 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Literals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All numerical values (booleans, integers, floating point numbers), string-literals (All strings created with double-quotes “”)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D72C-1B82-7148-83D3-FD784C1F8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Variables:</a:t>
            </a:r>
            <a:br>
              <a:rPr lang="en-US" dirty="0"/>
            </a:br>
            <a:r>
              <a:rPr lang="en-US" i="1" dirty="0"/>
              <a:t>References</a:t>
            </a:r>
            <a:r>
              <a:rPr lang="en-US" dirty="0"/>
              <a:t> created by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0B3B1-501C-E645-82D0-FC7CF7687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462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466-E6FC-1A46-AECD-3871F8258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  <a:br>
              <a:rPr lang="en-US" dirty="0"/>
            </a:br>
            <a:r>
              <a:rPr lang="en-US" i="1" dirty="0"/>
              <a:t>References </a:t>
            </a:r>
            <a:r>
              <a:rPr lang="en-US" dirty="0"/>
              <a:t>intended to </a:t>
            </a:r>
            <a:r>
              <a:rPr lang="en-US" i="1" dirty="0"/>
              <a:t>never </a:t>
            </a:r>
            <a:r>
              <a:rPr lang="en-US" dirty="0"/>
              <a:t>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580A4-6229-7147-A9BF-4D9EDD71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No native type support</a:t>
            </a:r>
          </a:p>
          <a:p>
            <a:endParaRPr lang="en-US" dirty="0"/>
          </a:p>
          <a:p>
            <a:r>
              <a:rPr lang="en-US" dirty="0"/>
              <a:t>Use a separate module to store all the required constants (</a:t>
            </a:r>
            <a:r>
              <a:rPr lang="en-US" dirty="0" err="1"/>
              <a:t>constant.py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Other modules can </a:t>
            </a:r>
            <a:r>
              <a:rPr lang="en-US" b="1" dirty="0"/>
              <a:t>import constant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50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5BA8A-9B29-C34C-820C-41E399D75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  <a:br>
              <a:rPr lang="en-US" dirty="0"/>
            </a:br>
            <a:r>
              <a:rPr lang="en-US" dirty="0"/>
              <a:t>Direct values without any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F890-05BA-6B40-8F2B-3E3B14786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0	1	38	-24.6	9999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“To be or not to be”	“</a:t>
            </a:r>
            <a:r>
              <a:rPr lang="en-US" dirty="0" err="1"/>
              <a:t>Aryabhatta</a:t>
            </a:r>
            <a:r>
              <a:rPr lang="en-US" dirty="0"/>
              <a:t>”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‘Z’	‘A’	‘7’	‘0’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True	False</a:t>
            </a:r>
          </a:p>
        </p:txBody>
      </p:sp>
    </p:spTree>
    <p:extLst>
      <p:ext uri="{BB962C8B-B14F-4D97-AF65-F5344CB8AC3E}">
        <p14:creationId xmlns:p14="http://schemas.microsoft.com/office/powerpoint/2010/main" val="3959631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62013"/>
            <a:ext cx="9792208" cy="4040175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779" y="2172367"/>
            <a:ext cx="10012441" cy="3977422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D06A22"/>
                </a:solidFill>
              </a:rPr>
              <a:t>Remember that all </a:t>
            </a:r>
            <a:r>
              <a:rPr lang="en-US" b="1" dirty="0">
                <a:solidFill>
                  <a:srgbClr val="D06A22"/>
                </a:solidFill>
              </a:rPr>
              <a:t>data</a:t>
            </a:r>
            <a:r>
              <a:rPr lang="en-US" dirty="0">
                <a:solidFill>
                  <a:srgbClr val="D06A22"/>
                </a:solidFill>
              </a:rPr>
              <a:t> is stored in </a:t>
            </a:r>
            <a:r>
              <a:rPr lang="en-US" b="1" dirty="0">
                <a:solidFill>
                  <a:srgbClr val="D06A22"/>
                </a:solidFill>
              </a:rPr>
              <a:t>memory</a:t>
            </a:r>
            <a:r>
              <a:rPr lang="en-US" dirty="0">
                <a:solidFill>
                  <a:srgbClr val="D06A22"/>
                </a:solidFill>
              </a:rPr>
              <a:t>!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stored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 enough thought to 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6C6D-805B-6E4B-A1CD-F8B1D6212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Copy</a:t>
            </a:r>
            <a:r>
              <a:rPr lang="en-US" dirty="0"/>
              <a:t> versus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DEAAB-6422-E345-97C8-26BE9FB6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copy</a:t>
            </a:r>
            <a:r>
              <a:rPr lang="en-US" sz="2000" dirty="0"/>
              <a:t> </a:t>
            </a:r>
            <a:r>
              <a:rPr lang="en-US" sz="2000" i="1" dirty="0"/>
              <a:t>of</a:t>
            </a:r>
            <a:r>
              <a:rPr lang="en-US" sz="2000" dirty="0"/>
              <a:t> some data can be changed without affecting the </a:t>
            </a:r>
            <a:r>
              <a:rPr lang="en-US" sz="2000" b="1" dirty="0"/>
              <a:t>original</a:t>
            </a:r>
            <a:r>
              <a:rPr lang="en-US" sz="2000" dirty="0"/>
              <a:t>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int =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copy: int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2DBFB0-91C2-0F4C-8C4C-40BC11CE4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514935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07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14623</TotalTime>
  <Words>1939</Words>
  <Application>Microsoft Macintosh PowerPoint</Application>
  <PresentationFormat>Widescreen</PresentationFormat>
  <Paragraphs>270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Office Theme</vt:lpstr>
      <vt:lpstr>Preamble</vt:lpstr>
      <vt:lpstr>Introduction to programming  (Python)</vt:lpstr>
      <vt:lpstr>Constants, Variables and Literals</vt:lpstr>
      <vt:lpstr>Variables: References created by users</vt:lpstr>
      <vt:lpstr>Constants References intended to never change</vt:lpstr>
      <vt:lpstr>Literals Direct values without any reference</vt:lpstr>
      <vt:lpstr>Mutability</vt:lpstr>
      <vt:lpstr>Mutability in a bit more detail</vt:lpstr>
      <vt:lpstr>Copy versus Reference</vt:lpstr>
      <vt:lpstr>Copy versus Reference</vt:lpstr>
      <vt:lpstr>Mutability and References</vt:lpstr>
      <vt:lpstr># Always write code to understand and internalize a concept or an idea</vt:lpstr>
      <vt:lpstr>PowerPoint Presentation</vt:lpstr>
      <vt:lpstr>Introducing  Function</vt:lpstr>
      <vt:lpstr>Define a function</vt:lpstr>
      <vt:lpstr>Call a function</vt:lpstr>
      <vt:lpstr>Fundamental rules</vt:lpstr>
      <vt:lpstr>PowerPoint Presentation</vt:lpstr>
      <vt:lpstr>Everything in Python is an Object</vt:lpstr>
      <vt:lpstr>Invoking function on Objects</vt:lpstr>
      <vt:lpstr>PowerPoint Presentation</vt:lpstr>
      <vt:lpstr>Control flow: Movement of execution from one state to another</vt:lpstr>
      <vt:lpstr>Duck typing</vt:lpstr>
      <vt:lpstr>Recursion</vt:lpstr>
      <vt:lpstr>Here is a function that adds all positive integers up to and including a given integer</vt:lpstr>
      <vt:lpstr>PowerPoint Presentation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Microsoft Office User</cp:lastModifiedBy>
  <cp:revision>75</cp:revision>
  <dcterms:created xsi:type="dcterms:W3CDTF">2020-04-06T18:35:54Z</dcterms:created>
  <dcterms:modified xsi:type="dcterms:W3CDTF">2020-08-13T20:24:38Z</dcterms:modified>
</cp:coreProperties>
</file>